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9" r:id="rId12"/>
    <p:sldId id="264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400"/>
    <a:srgbClr val="01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13019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950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968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5376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9242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8541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5139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31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648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620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322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BD328-D778-4DA0-A3C6-4C9876A141B9}" type="datetimeFigureOut">
              <a:rPr lang="hu-HU" smtClean="0"/>
              <a:t>2025. 02. 09.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3F68-6B58-4BE8-A32F-EE46CB6ACF8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241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B0119753-0D03-ADC9-0390-B91D73A1C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403123" y="1936954"/>
            <a:ext cx="8337754" cy="416887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AE8365F-D1F8-1BBE-8E9F-4C920144632A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0A11243-3D91-E051-6F70-CADCFF4012DB}"/>
              </a:ext>
            </a:extLst>
          </p:cNvPr>
          <p:cNvSpPr txBox="1"/>
          <p:nvPr/>
        </p:nvSpPr>
        <p:spPr>
          <a:xfrm>
            <a:off x="403123" y="129294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KDE plots 1</a:t>
            </a:r>
          </a:p>
        </p:txBody>
      </p:sp>
    </p:spTree>
    <p:extLst>
      <p:ext uri="{BB962C8B-B14F-4D97-AF65-F5344CB8AC3E}">
        <p14:creationId xmlns:p14="http://schemas.microsoft.com/office/powerpoint/2010/main" val="2712700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22B5E-96EC-4DA3-087A-040FB4C33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483409F-54CE-4E88-2D5F-7A36128D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77" y="2264655"/>
            <a:ext cx="5567846" cy="437703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12C5266-0C67-CA09-E8EB-FC4031B1D846}"/>
              </a:ext>
            </a:extLst>
          </p:cNvPr>
          <p:cNvSpPr txBox="1"/>
          <p:nvPr/>
        </p:nvSpPr>
        <p:spPr>
          <a:xfrm>
            <a:off x="2748465" y="216310"/>
            <a:ext cx="364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Multivariate methods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6D024182-2AF3-DBDC-0BA4-9FD35FACC90E}"/>
              </a:ext>
            </a:extLst>
          </p:cNvPr>
          <p:cNvSpPr txBox="1"/>
          <p:nvPr/>
        </p:nvSpPr>
        <p:spPr>
          <a:xfrm>
            <a:off x="1531969" y="758062"/>
            <a:ext cx="60800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Ranking of features with </a:t>
            </a:r>
            <a:r>
              <a:rPr lang="en-US" sz="1400" b="1" noProof="0" dirty="0"/>
              <a:t>Recursive Feature Elimination </a:t>
            </a:r>
            <a:r>
              <a:rPr lang="en-US" sz="1400" noProof="0" dirty="0"/>
              <a:t>(RFE):</a:t>
            </a:r>
          </a:p>
          <a:p>
            <a:r>
              <a:rPr lang="en-US" sz="1400" noProof="0" dirty="0"/>
              <a:t>Tested ML models: logistic regression, SVM, random forest and gradient boosting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8A54E29-D0D9-9BBD-7B22-AE39203BDF10}"/>
              </a:ext>
            </a:extLst>
          </p:cNvPr>
          <p:cNvSpPr txBox="1"/>
          <p:nvPr/>
        </p:nvSpPr>
        <p:spPr>
          <a:xfrm>
            <a:off x="3772274" y="1609073"/>
            <a:ext cx="14469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(Top 15)</a:t>
            </a:r>
          </a:p>
        </p:txBody>
      </p:sp>
    </p:spTree>
    <p:extLst>
      <p:ext uri="{BB962C8B-B14F-4D97-AF65-F5344CB8AC3E}">
        <p14:creationId xmlns:p14="http://schemas.microsoft.com/office/powerpoint/2010/main" val="15426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AB8876F4-C4CD-CE24-78FC-00D444968A2E}"/>
              </a:ext>
            </a:extLst>
          </p:cNvPr>
          <p:cNvSpPr txBox="1"/>
          <p:nvPr/>
        </p:nvSpPr>
        <p:spPr>
          <a:xfrm>
            <a:off x="1733748" y="216310"/>
            <a:ext cx="5676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Comparison of </a:t>
            </a:r>
            <a:r>
              <a:rPr lang="en-US" sz="1600" b="1" noProof="0" dirty="0" err="1"/>
              <a:t>uni</a:t>
            </a:r>
            <a:r>
              <a:rPr lang="en-US" sz="1600" b="1" noProof="0" dirty="0"/>
              <a:t>- and multivariate feature selection by ranking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5FA2EC2-318F-B4BA-A714-ADB16CF4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108" y="2281365"/>
            <a:ext cx="4424312" cy="347807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4D6E946-87FA-4A4B-564E-647FA5F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70" y="2281365"/>
            <a:ext cx="3381318" cy="3478072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77BB020E-B3CA-D7DA-F3D9-2CDE6CF1AD3D}"/>
              </a:ext>
            </a:extLst>
          </p:cNvPr>
          <p:cNvSpPr txBox="1"/>
          <p:nvPr/>
        </p:nvSpPr>
        <p:spPr>
          <a:xfrm>
            <a:off x="1480788" y="1613467"/>
            <a:ext cx="93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/>
              <a:t>Univariate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A55F92B0-FA6A-6450-4B9F-133A0F78AB1F}"/>
              </a:ext>
            </a:extLst>
          </p:cNvPr>
          <p:cNvSpPr txBox="1"/>
          <p:nvPr/>
        </p:nvSpPr>
        <p:spPr>
          <a:xfrm>
            <a:off x="5948405" y="1613467"/>
            <a:ext cx="149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/>
              <a:t>Multivariate (RFE)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42A4AEA4-322E-61E4-B8BC-045BCEF3E8A2}"/>
              </a:ext>
            </a:extLst>
          </p:cNvPr>
          <p:cNvSpPr txBox="1"/>
          <p:nvPr/>
        </p:nvSpPr>
        <p:spPr>
          <a:xfrm>
            <a:off x="3862735" y="607208"/>
            <a:ext cx="141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/>
              <a:t>(Top 15 features)</a:t>
            </a:r>
          </a:p>
        </p:txBody>
      </p:sp>
    </p:spTree>
    <p:extLst>
      <p:ext uri="{BB962C8B-B14F-4D97-AF65-F5344CB8AC3E}">
        <p14:creationId xmlns:p14="http://schemas.microsoft.com/office/powerpoint/2010/main" val="1491964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17E51-75F3-77EB-CC0B-CF9F6AC96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CC9DB19-C9C4-1AE5-3AD1-F573D4F96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3" y="688258"/>
            <a:ext cx="3335461" cy="5968181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7DB8113-D489-DEE0-5158-35588AFB042E}"/>
              </a:ext>
            </a:extLst>
          </p:cNvPr>
          <p:cNvSpPr txBox="1"/>
          <p:nvPr/>
        </p:nvSpPr>
        <p:spPr>
          <a:xfrm>
            <a:off x="4072065" y="216310"/>
            <a:ext cx="999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Summary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7395912-561C-ACF9-179D-0DABE1018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216" y="1234706"/>
            <a:ext cx="1447824" cy="5165602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686E5E5-B47B-ACF2-A687-47FA156A2F38}"/>
              </a:ext>
            </a:extLst>
          </p:cNvPr>
          <p:cNvSpPr txBox="1"/>
          <p:nvPr/>
        </p:nvSpPr>
        <p:spPr>
          <a:xfrm>
            <a:off x="6398781" y="314629"/>
            <a:ext cx="2385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noProof="0" dirty="0">
                <a:solidFill>
                  <a:srgbClr val="0070C0"/>
                </a:solidFill>
              </a:rPr>
              <a:t>Final selection of the features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F8BA532-5F1D-7004-6BF0-16C4FAB6FC9F}"/>
              </a:ext>
            </a:extLst>
          </p:cNvPr>
          <p:cNvSpPr txBox="1"/>
          <p:nvPr/>
        </p:nvSpPr>
        <p:spPr>
          <a:xfrm>
            <a:off x="6265822" y="723129"/>
            <a:ext cx="265112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noProof="0" dirty="0">
                <a:solidFill>
                  <a:srgbClr val="0070C0"/>
                </a:solidFill>
              </a:rPr>
              <a:t>Top 10</a:t>
            </a:r>
            <a:r>
              <a:rPr lang="en-US" sz="1400" noProof="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symmetry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mean area </a:t>
            </a:r>
            <a:r>
              <a:rPr lang="en-US" sz="1400" noProof="0" dirty="0">
                <a:solidFill>
                  <a:srgbClr val="0070C0"/>
                </a:solidFill>
              </a:rPr>
              <a:t>/ </a:t>
            </a:r>
            <a:r>
              <a:rPr lang="en-US" sz="1400" i="1" noProof="0" dirty="0">
                <a:solidFill>
                  <a:srgbClr val="0070C0"/>
                </a:solidFill>
              </a:rPr>
              <a:t>worst concavity</a:t>
            </a:r>
          </a:p>
          <a:p>
            <a:endParaRPr lang="en-US" sz="1400" noProof="0" dirty="0">
              <a:solidFill>
                <a:srgbClr val="0070C0"/>
              </a:solidFill>
            </a:endParaRPr>
          </a:p>
          <a:p>
            <a:r>
              <a:rPr lang="en-US" sz="1400" u="sng" noProof="0" dirty="0">
                <a:solidFill>
                  <a:srgbClr val="0070C0"/>
                </a:solidFill>
              </a:rPr>
              <a:t>Only from the </a:t>
            </a:r>
            <a:r>
              <a:rPr lang="en-US" sz="1400" i="1" u="sng" noProof="0" dirty="0">
                <a:solidFill>
                  <a:srgbClr val="0070C0"/>
                </a:solidFill>
              </a:rPr>
              <a:t>worst</a:t>
            </a:r>
            <a:r>
              <a:rPr lang="en-US" sz="1400" u="sng" noProof="0" dirty="0">
                <a:solidFill>
                  <a:srgbClr val="0070C0"/>
                </a:solidFill>
              </a:rPr>
              <a:t> category</a:t>
            </a:r>
            <a:r>
              <a:rPr lang="en-US" sz="1400" noProof="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perimeter</a:t>
            </a:r>
          </a:p>
          <a:p>
            <a:r>
              <a:rPr lang="en-US" sz="1400" noProof="0" dirty="0">
                <a:solidFill>
                  <a:srgbClr val="0070C0"/>
                </a:solidFill>
              </a:rPr>
              <a:t>	       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rgbClr val="0070C0"/>
                </a:solidFill>
              </a:rPr>
              <a:t>4</a:t>
            </a:r>
            <a:r>
              <a:rPr lang="en-US" sz="1400" baseline="30000" noProof="0" dirty="0">
                <a:solidFill>
                  <a:srgbClr val="0070C0"/>
                </a:solidFill>
              </a:rPr>
              <a:t>th</a:t>
            </a:r>
            <a:r>
              <a:rPr lang="en-US" sz="1400" noProof="0" dirty="0">
                <a:solidFill>
                  <a:srgbClr val="0070C0"/>
                </a:solidFill>
              </a:rPr>
              <a:t>: </a:t>
            </a:r>
            <a:r>
              <a:rPr lang="en-US" sz="1400" i="1" noProof="0" dirty="0">
                <a:solidFill>
                  <a:srgbClr val="0070C0"/>
                </a:solidFill>
              </a:rPr>
              <a:t>worst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rgbClr val="0070C0"/>
                </a:solidFill>
              </a:rPr>
              <a:t>5</a:t>
            </a:r>
            <a:r>
              <a:rPr lang="en-US" sz="1400" baseline="30000" noProof="0" dirty="0">
                <a:solidFill>
                  <a:srgbClr val="0070C0"/>
                </a:solidFill>
              </a:rPr>
              <a:t>th</a:t>
            </a:r>
            <a:r>
              <a:rPr lang="en-US" sz="1400" noProof="0" dirty="0">
                <a:solidFill>
                  <a:srgbClr val="0070C0"/>
                </a:solidFill>
              </a:rPr>
              <a:t>: </a:t>
            </a:r>
            <a:r>
              <a:rPr lang="en-US" sz="1400" i="1" noProof="0" dirty="0">
                <a:solidFill>
                  <a:srgbClr val="0070C0"/>
                </a:solidFill>
              </a:rPr>
              <a:t>worst area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rgbClr val="0070C0"/>
                </a:solidFill>
              </a:rPr>
              <a:t>6</a:t>
            </a:r>
            <a:r>
              <a:rPr lang="en-US" sz="1400" baseline="30000" noProof="0" dirty="0">
                <a:solidFill>
                  <a:srgbClr val="0070C0"/>
                </a:solidFill>
              </a:rPr>
              <a:t>th</a:t>
            </a:r>
            <a:r>
              <a:rPr lang="en-US" sz="1400" noProof="0" dirty="0">
                <a:solidFill>
                  <a:srgbClr val="0070C0"/>
                </a:solidFill>
              </a:rPr>
              <a:t>: </a:t>
            </a:r>
            <a:r>
              <a:rPr lang="en-US" sz="1400" i="1" noProof="0" dirty="0">
                <a:solidFill>
                  <a:srgbClr val="0070C0"/>
                </a:solidFill>
              </a:rPr>
              <a:t>worst concavity</a:t>
            </a:r>
          </a:p>
          <a:p>
            <a:endParaRPr lang="en-US" sz="1400" i="1" noProof="0" dirty="0">
              <a:solidFill>
                <a:srgbClr val="0070C0"/>
              </a:solidFill>
            </a:endParaRPr>
          </a:p>
          <a:p>
            <a:r>
              <a:rPr lang="en-US" sz="1400" u="sng" noProof="0" dirty="0">
                <a:solidFill>
                  <a:srgbClr val="0070C0"/>
                </a:solidFill>
              </a:rPr>
              <a:t>Accounting for multi-collinearity</a:t>
            </a:r>
            <a:r>
              <a:rPr lang="en-US" sz="1400" noProof="0" dirty="0">
                <a:solidFill>
                  <a:srgbClr val="0070C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concave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noProof="0" dirty="0">
                <a:solidFill>
                  <a:srgbClr val="0070C0"/>
                </a:solidFill>
              </a:rPr>
              <a:t>worst concavity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64F2F2B-968F-4860-D593-6C6B07F1EAA0}"/>
              </a:ext>
            </a:extLst>
          </p:cNvPr>
          <p:cNvSpPr txBox="1"/>
          <p:nvPr/>
        </p:nvSpPr>
        <p:spPr>
          <a:xfrm>
            <a:off x="4072065" y="795980"/>
            <a:ext cx="1321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noProof="0" dirty="0"/>
              <a:t>Number of times a feature was selected</a:t>
            </a:r>
          </a:p>
        </p:txBody>
      </p:sp>
    </p:spTree>
    <p:extLst>
      <p:ext uri="{BB962C8B-B14F-4D97-AF65-F5344CB8AC3E}">
        <p14:creationId xmlns:p14="http://schemas.microsoft.com/office/powerpoint/2010/main" val="426635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610B7-ECA4-43B9-A3FC-750988597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0E15B7A1-25C9-278A-7F9F-09D8E4C8EB1F}"/>
              </a:ext>
            </a:extLst>
          </p:cNvPr>
          <p:cNvSpPr txBox="1"/>
          <p:nvPr/>
        </p:nvSpPr>
        <p:spPr>
          <a:xfrm>
            <a:off x="509413" y="1151359"/>
            <a:ext cx="81233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i="1" noProof="0" dirty="0"/>
              <a:t>Error</a:t>
            </a:r>
            <a:r>
              <a:rPr lang="en-US" sz="1400" noProof="0" dirty="0"/>
              <a:t> metrics does not seem to be useful, both </a:t>
            </a:r>
            <a:r>
              <a:rPr lang="en-US" sz="1400" i="1" noProof="0" dirty="0"/>
              <a:t>mean</a:t>
            </a:r>
            <a:r>
              <a:rPr lang="en-US" sz="1400" noProof="0" dirty="0"/>
              <a:t> and </a:t>
            </a:r>
            <a:r>
              <a:rPr lang="en-US" sz="1400" i="1" noProof="0" dirty="0"/>
              <a:t>worst</a:t>
            </a:r>
            <a:r>
              <a:rPr lang="en-US" sz="1400" noProof="0" dirty="0"/>
              <a:t> metrics are better, therefore it seems logical to exclude all of them.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Since logistic regression performed the best during the initial testing, I tried to optimize for that and mainly focused on the results of that model from SFM and RFE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10 best predictors: the selection was based on both univariate and multivariate (for logistic regression) methods, with more emphasis on SFM and RFE results. 9 features were consistently selected, however the 10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was questionable and could be either </a:t>
            </a:r>
            <a:r>
              <a:rPr lang="en-US" sz="1400" i="1" noProof="0" dirty="0"/>
              <a:t>mean area</a:t>
            </a:r>
            <a:r>
              <a:rPr lang="en-US" sz="1400" noProof="0" dirty="0"/>
              <a:t> or </a:t>
            </a:r>
            <a:r>
              <a:rPr lang="en-US" sz="1400" i="1" noProof="0" dirty="0"/>
              <a:t>worst concavity</a:t>
            </a:r>
            <a:r>
              <a:rPr lang="en-US" sz="1400" noProof="0" dirty="0"/>
              <a:t>.</a:t>
            </a:r>
          </a:p>
          <a:p>
            <a:pPr marL="285750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To use only one type of metrics for the prediction </a:t>
            </a:r>
            <a:r>
              <a:rPr lang="en-US" sz="1400" i="1" noProof="0" dirty="0"/>
              <a:t>worst</a:t>
            </a:r>
            <a:r>
              <a:rPr lang="en-US" sz="1400" noProof="0" dirty="0"/>
              <a:t> would be the best option. It could reduce computational cost even before the ML pipeline and could save storage space as well.</a:t>
            </a:r>
          </a:p>
          <a:p>
            <a:pPr marL="1200150" lvl="2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With this option the 3 best candidates are </a:t>
            </a:r>
            <a:r>
              <a:rPr lang="en-US" sz="1400" i="1" noProof="0" dirty="0"/>
              <a:t>worst concave points</a:t>
            </a:r>
            <a:r>
              <a:rPr lang="en-US" sz="1400" noProof="0" dirty="0"/>
              <a:t>, </a:t>
            </a:r>
            <a:r>
              <a:rPr lang="en-US" sz="1400" i="1" noProof="0" dirty="0"/>
              <a:t>worst radius</a:t>
            </a:r>
            <a:r>
              <a:rPr lang="en-US" sz="1400" noProof="0" dirty="0"/>
              <a:t> and </a:t>
            </a:r>
            <a:r>
              <a:rPr lang="en-US" sz="1400" i="1" noProof="0" dirty="0"/>
              <a:t>worst perimeter</a:t>
            </a:r>
            <a:r>
              <a:rPr lang="en-US" sz="1400" noProof="0" dirty="0"/>
              <a:t>. These 3 features are also in the top 5 with every selection method.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Besides these, the following features could be added to this list based on embedded and univariate methods as well (in the indicated order):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4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</a:t>
            </a:r>
            <a:r>
              <a:rPr lang="en-US" sz="1400" i="1" noProof="0" dirty="0"/>
              <a:t>worst texture</a:t>
            </a: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5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</a:t>
            </a:r>
            <a:r>
              <a:rPr lang="en-US" sz="1400" i="1" noProof="0" dirty="0"/>
              <a:t>worst area</a:t>
            </a:r>
          </a:p>
          <a:p>
            <a:pPr marL="2114550" lvl="4" indent="-28575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400" noProof="0" dirty="0"/>
              <a:t>6</a:t>
            </a:r>
            <a:r>
              <a:rPr lang="en-US" sz="1400" baseline="30000" noProof="0" dirty="0"/>
              <a:t>th</a:t>
            </a:r>
            <a:r>
              <a:rPr lang="en-US" sz="1400" noProof="0" dirty="0"/>
              <a:t> </a:t>
            </a:r>
            <a:r>
              <a:rPr lang="en-US" sz="1400" i="1" noProof="0" dirty="0"/>
              <a:t>worst concavity</a:t>
            </a:r>
            <a:endParaRPr lang="en-US" sz="1400" noProof="0" dirty="0"/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400" noProof="0" dirty="0"/>
              <a:t>If multi-collinearity is taken into account the selection could be reduced to the following </a:t>
            </a:r>
            <a:r>
              <a:rPr lang="hu-HU" sz="1400" noProof="0" dirty="0"/>
              <a:t>4 </a:t>
            </a:r>
            <a:r>
              <a:rPr lang="en-US" sz="1400" noProof="0" dirty="0"/>
              <a:t>features: </a:t>
            </a:r>
            <a:r>
              <a:rPr lang="en-US" sz="1400" i="1" noProof="0" dirty="0"/>
              <a:t>worst concave points</a:t>
            </a:r>
            <a:r>
              <a:rPr lang="en-US" sz="1400" noProof="0" dirty="0"/>
              <a:t>, </a:t>
            </a:r>
            <a:r>
              <a:rPr lang="en-US" sz="1400" i="1" noProof="0" dirty="0"/>
              <a:t>worst radius</a:t>
            </a:r>
            <a:r>
              <a:rPr lang="en-US" sz="1400" noProof="0" dirty="0"/>
              <a:t>, </a:t>
            </a:r>
            <a:r>
              <a:rPr lang="en-US" sz="1400" i="1" noProof="0" dirty="0"/>
              <a:t>worst texture</a:t>
            </a:r>
            <a:r>
              <a:rPr lang="en-US" sz="1400" noProof="0" dirty="0"/>
              <a:t>, </a:t>
            </a:r>
            <a:r>
              <a:rPr lang="en-US" sz="1400" i="1" noProof="0" dirty="0"/>
              <a:t>worst concavity</a:t>
            </a:r>
            <a:r>
              <a:rPr lang="en-US" sz="1400" noProof="0" dirty="0"/>
              <a:t>.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8C89457-48B3-2838-1849-C5F36EA783C8}"/>
              </a:ext>
            </a:extLst>
          </p:cNvPr>
          <p:cNvSpPr txBox="1"/>
          <p:nvPr/>
        </p:nvSpPr>
        <p:spPr>
          <a:xfrm>
            <a:off x="2540511" y="353962"/>
            <a:ext cx="4061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Reasons behind the final selection of features</a:t>
            </a:r>
          </a:p>
        </p:txBody>
      </p:sp>
    </p:spTree>
    <p:extLst>
      <p:ext uri="{BB962C8B-B14F-4D97-AF65-F5344CB8AC3E}">
        <p14:creationId xmlns:p14="http://schemas.microsoft.com/office/powerpoint/2010/main" val="2222070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04E152CD-40BD-91B3-17BC-06CF2A579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403123" y="1971371"/>
            <a:ext cx="8337754" cy="416887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4D519569-8944-45F1-F60B-DBC1717284BE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F0CA568-B861-9250-5E76-ED87D3F0BD65}"/>
              </a:ext>
            </a:extLst>
          </p:cNvPr>
          <p:cNvSpPr txBox="1"/>
          <p:nvPr/>
        </p:nvSpPr>
        <p:spPr>
          <a:xfrm>
            <a:off x="403123" y="129294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KDE plots 2</a:t>
            </a:r>
          </a:p>
        </p:txBody>
      </p:sp>
    </p:spTree>
    <p:extLst>
      <p:ext uri="{BB962C8B-B14F-4D97-AF65-F5344CB8AC3E}">
        <p14:creationId xmlns:p14="http://schemas.microsoft.com/office/powerpoint/2010/main" val="134555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4FDD7-E3B6-BF42-9893-7D39D0025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F27F350-16EF-47D1-54D0-62F8E74AC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45"/>
          <a:stretch/>
        </p:blipFill>
        <p:spPr>
          <a:xfrm>
            <a:off x="685480" y="973394"/>
            <a:ext cx="7773040" cy="576709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15B339A-4E2A-9EF2-CBEB-7C0FFCA9FE3B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B949AF26-3B34-A317-E73D-0B530D18CCF2}"/>
              </a:ext>
            </a:extLst>
          </p:cNvPr>
          <p:cNvSpPr txBox="1"/>
          <p:nvPr/>
        </p:nvSpPr>
        <p:spPr>
          <a:xfrm>
            <a:off x="442452" y="518133"/>
            <a:ext cx="98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Box plots 1</a:t>
            </a:r>
          </a:p>
        </p:txBody>
      </p:sp>
    </p:spTree>
    <p:extLst>
      <p:ext uri="{BB962C8B-B14F-4D97-AF65-F5344CB8AC3E}">
        <p14:creationId xmlns:p14="http://schemas.microsoft.com/office/powerpoint/2010/main" val="363881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5963F-0B5D-0717-1DBA-B89B2D78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E8591BAC-077A-A350-6173-6F1566D6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5"/>
          <a:stretch/>
        </p:blipFill>
        <p:spPr>
          <a:xfrm>
            <a:off x="685480" y="2097641"/>
            <a:ext cx="7773040" cy="3865625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2C4ECEDA-9E00-E5DB-60CA-09C471AABB92}"/>
              </a:ext>
            </a:extLst>
          </p:cNvPr>
          <p:cNvSpPr txBox="1"/>
          <p:nvPr/>
        </p:nvSpPr>
        <p:spPr>
          <a:xfrm>
            <a:off x="1925218" y="216310"/>
            <a:ext cx="529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Visual representation of the features regarding the outcome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03462E-BEFF-650F-2DF4-0E7CC0A6D598}"/>
              </a:ext>
            </a:extLst>
          </p:cNvPr>
          <p:cNvSpPr txBox="1"/>
          <p:nvPr/>
        </p:nvSpPr>
        <p:spPr>
          <a:xfrm>
            <a:off x="442452" y="1471863"/>
            <a:ext cx="985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Box plots 2</a:t>
            </a:r>
          </a:p>
        </p:txBody>
      </p:sp>
    </p:spTree>
    <p:extLst>
      <p:ext uri="{BB962C8B-B14F-4D97-AF65-F5344CB8AC3E}">
        <p14:creationId xmlns:p14="http://schemas.microsoft.com/office/powerpoint/2010/main" val="488695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FF0B-4BD8-D9BA-3963-68BF24A49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7DCE9640-4853-1EE3-BD15-678092B131C9}"/>
              </a:ext>
            </a:extLst>
          </p:cNvPr>
          <p:cNvSpPr txBox="1"/>
          <p:nvPr/>
        </p:nvSpPr>
        <p:spPr>
          <a:xfrm>
            <a:off x="2831018" y="216310"/>
            <a:ext cx="348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Univariate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A473F9C-4B26-80F2-DDD8-88C306ABC09C}"/>
              </a:ext>
            </a:extLst>
          </p:cNvPr>
          <p:cNvSpPr txBox="1"/>
          <p:nvPr/>
        </p:nvSpPr>
        <p:spPr>
          <a:xfrm>
            <a:off x="271060" y="841298"/>
            <a:ext cx="6173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Correlation analysis: Point-Biserial correlation between each feature and the target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4D0EF0C-4967-4C94-3380-A1793CB66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18" y="1435509"/>
            <a:ext cx="4945200" cy="5115724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D393F8F8-8732-1AC0-3780-BC587B8C1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006" y="3157925"/>
            <a:ext cx="2661691" cy="304327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2309C2-3AC4-DCFE-4798-599248D16BD5}"/>
              </a:ext>
            </a:extLst>
          </p:cNvPr>
          <p:cNvSpPr txBox="1"/>
          <p:nvPr/>
        </p:nvSpPr>
        <p:spPr>
          <a:xfrm>
            <a:off x="6513371" y="2376661"/>
            <a:ext cx="18416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(Corr. </a:t>
            </a:r>
            <a:r>
              <a:rPr lang="en-US" sz="1400" noProof="0" dirty="0" err="1">
                <a:solidFill>
                  <a:srgbClr val="0070C0"/>
                </a:solidFill>
              </a:rPr>
              <a:t>coefficint</a:t>
            </a:r>
            <a:r>
              <a:rPr lang="en-US" sz="1400" noProof="0" dirty="0">
                <a:solidFill>
                  <a:srgbClr val="0070C0"/>
                </a:solidFill>
              </a:rPr>
              <a:t> &gt; 0.65)</a:t>
            </a:r>
          </a:p>
        </p:txBody>
      </p:sp>
    </p:spTree>
    <p:extLst>
      <p:ext uri="{BB962C8B-B14F-4D97-AF65-F5344CB8AC3E}">
        <p14:creationId xmlns:p14="http://schemas.microsoft.com/office/powerpoint/2010/main" val="210974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11551-1A8F-B5AD-7304-CBB9B5CA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4D286C7-FCF1-D6DA-51BE-0BD9D6CD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07" y="2250677"/>
            <a:ext cx="6829096" cy="3535409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096F5BA8-C7C4-934C-54DB-5374E72518C4}"/>
              </a:ext>
            </a:extLst>
          </p:cNvPr>
          <p:cNvSpPr txBox="1"/>
          <p:nvPr/>
        </p:nvSpPr>
        <p:spPr>
          <a:xfrm>
            <a:off x="2831018" y="216310"/>
            <a:ext cx="348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Univariate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8BF8EA1-B226-14E4-A921-0B234D611927}"/>
              </a:ext>
            </a:extLst>
          </p:cNvPr>
          <p:cNvSpPr txBox="1"/>
          <p:nvPr/>
        </p:nvSpPr>
        <p:spPr>
          <a:xfrm>
            <a:off x="271060" y="959278"/>
            <a:ext cx="2096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Mutual information score: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C523F46-FD86-10DC-BC76-CF1931418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84" y="2260700"/>
            <a:ext cx="1762794" cy="353540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1EB7973-FC0C-9553-F64F-5063E0BFAAFB}"/>
              </a:ext>
            </a:extLst>
          </p:cNvPr>
          <p:cNvSpPr txBox="1"/>
          <p:nvPr/>
        </p:nvSpPr>
        <p:spPr>
          <a:xfrm>
            <a:off x="7244303" y="1559911"/>
            <a:ext cx="1641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(MI score &gt; median)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0ECD364-08AE-9EB1-195C-FAD9E9C296D2}"/>
              </a:ext>
            </a:extLst>
          </p:cNvPr>
          <p:cNvSpPr txBox="1"/>
          <p:nvPr/>
        </p:nvSpPr>
        <p:spPr>
          <a:xfrm>
            <a:off x="6074691" y="3676594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noProof="0" dirty="0">
                <a:solidFill>
                  <a:srgbClr val="F90400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195608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02DB7-1532-2363-98F8-E5BE7C00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2325C2DC-3614-B37F-1A03-ECC5F2A10064}"/>
              </a:ext>
            </a:extLst>
          </p:cNvPr>
          <p:cNvSpPr txBox="1"/>
          <p:nvPr/>
        </p:nvSpPr>
        <p:spPr>
          <a:xfrm>
            <a:off x="2831018" y="216310"/>
            <a:ext cx="348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Univariate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AB2CA709-AD6E-77B8-C6A7-7F40E753EB7B}"/>
              </a:ext>
            </a:extLst>
          </p:cNvPr>
          <p:cNvSpPr txBox="1"/>
          <p:nvPr/>
        </p:nvSpPr>
        <p:spPr>
          <a:xfrm>
            <a:off x="271060" y="959278"/>
            <a:ext cx="757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F-score: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A42662-57FA-81A3-0866-E29C10AD7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" y="2260700"/>
            <a:ext cx="6853084" cy="3535409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A89714-2B66-80C7-91E6-1BACC9F2417F}"/>
              </a:ext>
            </a:extLst>
          </p:cNvPr>
          <p:cNvSpPr txBox="1"/>
          <p:nvPr/>
        </p:nvSpPr>
        <p:spPr>
          <a:xfrm>
            <a:off x="7295599" y="1559911"/>
            <a:ext cx="1538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Selected features</a:t>
            </a:r>
          </a:p>
          <a:p>
            <a:pPr algn="ctr"/>
            <a:r>
              <a:rPr lang="en-US" sz="1400" noProof="0" dirty="0">
                <a:solidFill>
                  <a:srgbClr val="0070C0"/>
                </a:solidFill>
              </a:rPr>
              <a:t>(F-score &gt; median)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8550A64-3F91-E930-186B-4D2D2B4E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75"/>
          <a:stretch/>
        </p:blipFill>
        <p:spPr>
          <a:xfrm>
            <a:off x="7163818" y="2260700"/>
            <a:ext cx="1783537" cy="3535409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5C77E5D1-371B-4D08-5660-D3F28A091F36}"/>
              </a:ext>
            </a:extLst>
          </p:cNvPr>
          <p:cNvSpPr txBox="1"/>
          <p:nvPr/>
        </p:nvSpPr>
        <p:spPr>
          <a:xfrm>
            <a:off x="6075059" y="4340001"/>
            <a:ext cx="58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noProof="0" dirty="0">
                <a:solidFill>
                  <a:srgbClr val="01008B"/>
                </a:solidFill>
              </a:rPr>
              <a:t>median</a:t>
            </a:r>
          </a:p>
        </p:txBody>
      </p:sp>
    </p:spTree>
    <p:extLst>
      <p:ext uri="{BB962C8B-B14F-4D97-AF65-F5344CB8AC3E}">
        <p14:creationId xmlns:p14="http://schemas.microsoft.com/office/powerpoint/2010/main" val="47408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B19D-36EC-89B3-AC02-EF4C74870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68FC2194-0E45-6EE2-4306-7C5B66B6F7FA}"/>
              </a:ext>
            </a:extLst>
          </p:cNvPr>
          <p:cNvSpPr txBox="1"/>
          <p:nvPr/>
        </p:nvSpPr>
        <p:spPr>
          <a:xfrm>
            <a:off x="2748465" y="216310"/>
            <a:ext cx="364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Multivariate methods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196F14F-9FB4-C51A-F8E2-480349EF6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87930" y="2306321"/>
            <a:ext cx="8568140" cy="3843212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E4E1BB1-F8EF-FEB8-F92B-24CDF2A18212}"/>
              </a:ext>
            </a:extLst>
          </p:cNvPr>
          <p:cNvSpPr txBox="1"/>
          <p:nvPr/>
        </p:nvSpPr>
        <p:spPr>
          <a:xfrm>
            <a:off x="1531969" y="900283"/>
            <a:ext cx="6080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The selection is based on feature importance with </a:t>
            </a:r>
            <a:r>
              <a:rPr lang="en-US" sz="1400" b="1" noProof="0" dirty="0"/>
              <a:t>Select From Model</a:t>
            </a:r>
            <a:r>
              <a:rPr lang="en-US" sz="1400" noProof="0" dirty="0"/>
              <a:t> (SFM):</a:t>
            </a:r>
          </a:p>
          <a:p>
            <a:r>
              <a:rPr lang="en-US" sz="1400" noProof="0" dirty="0"/>
              <a:t>Tested ML models: logistic regression, SVM, random forest and gradient boosting</a:t>
            </a:r>
          </a:p>
          <a:p>
            <a:r>
              <a:rPr lang="en-US" sz="1400" noProof="0" dirty="0">
                <a:solidFill>
                  <a:srgbClr val="0070C0"/>
                </a:solidFill>
              </a:rPr>
              <a:t>Selected features: coefficient &gt; median (red lines)</a:t>
            </a:r>
          </a:p>
        </p:txBody>
      </p:sp>
    </p:spTree>
    <p:extLst>
      <p:ext uri="{BB962C8B-B14F-4D97-AF65-F5344CB8AC3E}">
        <p14:creationId xmlns:p14="http://schemas.microsoft.com/office/powerpoint/2010/main" val="187046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5B486-9E59-1DE9-D575-937719FA3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F1BCC74-6979-AA7D-C6B2-A65D980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87930" y="2257161"/>
            <a:ext cx="8568140" cy="3843212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11D85CC-B62D-48B6-81F5-D61762BB22D4}"/>
              </a:ext>
            </a:extLst>
          </p:cNvPr>
          <p:cNvSpPr txBox="1"/>
          <p:nvPr/>
        </p:nvSpPr>
        <p:spPr>
          <a:xfrm>
            <a:off x="2748465" y="216310"/>
            <a:ext cx="3647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noProof="0" dirty="0"/>
              <a:t>Feature selection - Multivariate methods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F85F703A-B12F-404D-80F9-4775BA658A51}"/>
              </a:ext>
            </a:extLst>
          </p:cNvPr>
          <p:cNvSpPr txBox="1"/>
          <p:nvPr/>
        </p:nvSpPr>
        <p:spPr>
          <a:xfrm>
            <a:off x="1531969" y="900285"/>
            <a:ext cx="6080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The selection is based on feature importance with </a:t>
            </a:r>
            <a:r>
              <a:rPr lang="en-US" sz="1400" b="1" noProof="0" dirty="0"/>
              <a:t>Select From Model </a:t>
            </a:r>
            <a:r>
              <a:rPr lang="en-US" sz="1400" noProof="0" dirty="0"/>
              <a:t>(SFM):</a:t>
            </a:r>
          </a:p>
          <a:p>
            <a:r>
              <a:rPr lang="en-US" sz="1400" noProof="0" dirty="0"/>
              <a:t>Tested ML models: logistic regression, SVM, random forest and gradient boosting</a:t>
            </a:r>
          </a:p>
          <a:p>
            <a:r>
              <a:rPr lang="en-US" sz="1400" noProof="0" dirty="0">
                <a:solidFill>
                  <a:srgbClr val="0070C0"/>
                </a:solidFill>
              </a:rPr>
              <a:t>Selected features: feature importance &gt; median (red lines)</a:t>
            </a:r>
          </a:p>
        </p:txBody>
      </p:sp>
    </p:spTree>
    <p:extLst>
      <p:ext uri="{BB962C8B-B14F-4D97-AF65-F5344CB8AC3E}">
        <p14:creationId xmlns:p14="http://schemas.microsoft.com/office/powerpoint/2010/main" val="910354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907</TotalTime>
  <Words>571</Words>
  <Application>Microsoft Office PowerPoint</Application>
  <PresentationFormat>Diavetítés a képernyőre (4:3 oldalarány)</PresentationFormat>
  <Paragraphs>79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Péter Kaltenecker</dc:creator>
  <cp:lastModifiedBy>Péter Kaltenecker</cp:lastModifiedBy>
  <cp:revision>29</cp:revision>
  <dcterms:created xsi:type="dcterms:W3CDTF">2025-02-05T15:42:48Z</dcterms:created>
  <dcterms:modified xsi:type="dcterms:W3CDTF">2025-02-09T23:20:41Z</dcterms:modified>
</cp:coreProperties>
</file>